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4"/>
  </p:sldMasterIdLst>
  <p:sldIdLst>
    <p:sldId id="256" r:id="rId5"/>
    <p:sldId id="267" r:id="rId6"/>
    <p:sldId id="257" r:id="rId7"/>
    <p:sldId id="258" r:id="rId8"/>
    <p:sldId id="259" r:id="rId9"/>
    <p:sldId id="260" r:id="rId10"/>
    <p:sldId id="268" r:id="rId11"/>
    <p:sldId id="264" r:id="rId12"/>
    <p:sldId id="269" r:id="rId13"/>
    <p:sldId id="270" r:id="rId14"/>
    <p:sldId id="275" r:id="rId15"/>
    <p:sldId id="276" r:id="rId16"/>
    <p:sldId id="277" r:id="rId17"/>
    <p:sldId id="279"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p:scale>
          <a:sx n="92" d="100"/>
          <a:sy n="92" d="100"/>
        </p:scale>
        <p:origin x="1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aki Venkatesh" userId="9654f1faa15566ba" providerId="LiveId" clId="{04175BFE-76C4-4D77-9FB2-C33634980AAD}"/>
    <pc:docChg chg="undo custSel modSld">
      <pc:chgData name="Janaki Venkatesh" userId="9654f1faa15566ba" providerId="LiveId" clId="{04175BFE-76C4-4D77-9FB2-C33634980AAD}" dt="2023-12-12T02:28:42.130" v="118" actId="20577"/>
      <pc:docMkLst>
        <pc:docMk/>
      </pc:docMkLst>
      <pc:sldChg chg="modSp mod">
        <pc:chgData name="Janaki Venkatesh" userId="9654f1faa15566ba" providerId="LiveId" clId="{04175BFE-76C4-4D77-9FB2-C33634980AAD}" dt="2023-12-12T02:27:26.418" v="65" actId="20577"/>
        <pc:sldMkLst>
          <pc:docMk/>
          <pc:sldMk cId="3161816094" sldId="264"/>
        </pc:sldMkLst>
        <pc:graphicFrameChg chg="modGraphic">
          <ac:chgData name="Janaki Venkatesh" userId="9654f1faa15566ba" providerId="LiveId" clId="{04175BFE-76C4-4D77-9FB2-C33634980AAD}" dt="2023-12-12T02:27:26.418" v="65" actId="20577"/>
          <ac:graphicFrameMkLst>
            <pc:docMk/>
            <pc:sldMk cId="3161816094" sldId="264"/>
            <ac:graphicFrameMk id="4" creationId="{B84BFDBA-7CD3-933D-A589-0218D607814A}"/>
          </ac:graphicFrameMkLst>
        </pc:graphicFrameChg>
      </pc:sldChg>
      <pc:sldChg chg="modSp mod">
        <pc:chgData name="Janaki Venkatesh" userId="9654f1faa15566ba" providerId="LiveId" clId="{04175BFE-76C4-4D77-9FB2-C33634980AAD}" dt="2023-12-12T02:28:10.668" v="99" actId="27636"/>
        <pc:sldMkLst>
          <pc:docMk/>
          <pc:sldMk cId="2516263376" sldId="275"/>
        </pc:sldMkLst>
        <pc:spChg chg="mod">
          <ac:chgData name="Janaki Venkatesh" userId="9654f1faa15566ba" providerId="LiveId" clId="{04175BFE-76C4-4D77-9FB2-C33634980AAD}" dt="2023-12-12T02:28:10.668" v="99" actId="27636"/>
          <ac:spMkLst>
            <pc:docMk/>
            <pc:sldMk cId="2516263376" sldId="275"/>
            <ac:spMk id="3" creationId="{CDFB51C2-6A28-6CF4-AE4C-62C9284FB8C6}"/>
          </ac:spMkLst>
        </pc:spChg>
      </pc:sldChg>
      <pc:sldChg chg="modSp mod">
        <pc:chgData name="Janaki Venkatesh" userId="9654f1faa15566ba" providerId="LiveId" clId="{04175BFE-76C4-4D77-9FB2-C33634980AAD}" dt="2023-12-12T02:28:32.344" v="105" actId="20577"/>
        <pc:sldMkLst>
          <pc:docMk/>
          <pc:sldMk cId="10542525" sldId="277"/>
        </pc:sldMkLst>
        <pc:spChg chg="mod">
          <ac:chgData name="Janaki Venkatesh" userId="9654f1faa15566ba" providerId="LiveId" clId="{04175BFE-76C4-4D77-9FB2-C33634980AAD}" dt="2023-12-12T02:28:32.344" v="105" actId="20577"/>
          <ac:spMkLst>
            <pc:docMk/>
            <pc:sldMk cId="10542525" sldId="277"/>
            <ac:spMk id="3" creationId="{4835EF4E-1806-DCD3-84AD-AE740998573A}"/>
          </ac:spMkLst>
        </pc:spChg>
      </pc:sldChg>
      <pc:sldChg chg="modSp mod">
        <pc:chgData name="Janaki Venkatesh" userId="9654f1faa15566ba" providerId="LiveId" clId="{04175BFE-76C4-4D77-9FB2-C33634980AAD}" dt="2023-12-12T02:28:42.130" v="118" actId="20577"/>
        <pc:sldMkLst>
          <pc:docMk/>
          <pc:sldMk cId="3743405179" sldId="279"/>
        </pc:sldMkLst>
        <pc:spChg chg="mod">
          <ac:chgData name="Janaki Venkatesh" userId="9654f1faa15566ba" providerId="LiveId" clId="{04175BFE-76C4-4D77-9FB2-C33634980AAD}" dt="2023-12-12T02:28:42.130" v="118" actId="20577"/>
          <ac:spMkLst>
            <pc:docMk/>
            <pc:sldMk cId="3743405179" sldId="279"/>
            <ac:spMk id="3" creationId="{5C4F8732-6EB7-5A5A-A2FF-549ADA43388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12/11/2023</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836473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12/11/2023</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5087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12/11/2023</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7930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12/11/2023</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95979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12/11/2023</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2320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12/11/2023</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4969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12/11/2023</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862318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12/11/2023</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367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12/11/2023</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90185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12/11/2023</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35530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12/11/2023</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6594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12/11/2023</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2032781963"/>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27" r:id="rId3"/>
    <p:sldLayoutId id="2147483728" r:id="rId4"/>
    <p:sldLayoutId id="2147483729" r:id="rId5"/>
    <p:sldLayoutId id="2147483730" r:id="rId6"/>
    <p:sldLayoutId id="2147483731" r:id="rId7"/>
    <p:sldLayoutId id="2147483735" r:id="rId8"/>
    <p:sldLayoutId id="2147483732" r:id="rId9"/>
    <p:sldLayoutId id="2147483733" r:id="rId10"/>
    <p:sldLayoutId id="2147483734"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1">
            <a:extLst>
              <a:ext uri="{FF2B5EF4-FFF2-40B4-BE49-F238E27FC236}">
                <a16:creationId xmlns:a16="http://schemas.microsoft.com/office/drawing/2014/main" id="{37FDDF72-DE39-4F99-A3C1-DD9D7815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3" name="Rectangle 23">
            <a:extLst>
              <a:ext uri="{FF2B5EF4-FFF2-40B4-BE49-F238E27FC236}">
                <a16:creationId xmlns:a16="http://schemas.microsoft.com/office/drawing/2014/main" id="{5E4ECE80-3AD1-450C-B62A-98788F193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7" name="Picture 2">
            <a:extLst>
              <a:ext uri="{FF2B5EF4-FFF2-40B4-BE49-F238E27FC236}">
                <a16:creationId xmlns:a16="http://schemas.microsoft.com/office/drawing/2014/main" id="{8B07D67E-EEB4-F1A6-6B5B-43675C2C7493}"/>
              </a:ext>
            </a:extLst>
          </p:cNvPr>
          <p:cNvPicPr>
            <a:picLocks noChangeAspect="1"/>
          </p:cNvPicPr>
          <p:nvPr/>
        </p:nvPicPr>
        <p:blipFill rotWithShape="1">
          <a:blip r:embed="rId2">
            <a:alphaModFix amt="60000"/>
          </a:blip>
          <a:srcRect t="7446" r="-1" b="2187"/>
          <a:stretch/>
        </p:blipFill>
        <p:spPr>
          <a:xfrm>
            <a:off x="3048" y="0"/>
            <a:ext cx="12188952" cy="6856614"/>
          </a:xfrm>
          <a:prstGeom prst="rect">
            <a:avLst/>
          </a:prstGeom>
        </p:spPr>
      </p:pic>
      <p:grpSp>
        <p:nvGrpSpPr>
          <p:cNvPr id="34" name="Group 25">
            <a:extLst>
              <a:ext uri="{FF2B5EF4-FFF2-40B4-BE49-F238E27FC236}">
                <a16:creationId xmlns:a16="http://schemas.microsoft.com/office/drawing/2014/main" id="{B9632603-447F-4389-863D-9820DB9915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6951981" y="0"/>
            <a:ext cx="5236971" cy="6858001"/>
            <a:chOff x="6951981" y="0"/>
            <a:chExt cx="5236971" cy="6858001"/>
          </a:xfrm>
        </p:grpSpPr>
        <p:pic>
          <p:nvPicPr>
            <p:cNvPr id="27" name="Picture 26">
              <a:extLst>
                <a:ext uri="{FF2B5EF4-FFF2-40B4-BE49-F238E27FC236}">
                  <a16:creationId xmlns:a16="http://schemas.microsoft.com/office/drawing/2014/main" id="{354F4BB5-9639-4525-A748-2B2D8FDB1072}"/>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20000"/>
              <a:extLst>
                <a:ext uri="{28A0092B-C50C-407E-A947-70E740481C1C}">
                  <a14:useLocalDpi xmlns:a14="http://schemas.microsoft.com/office/drawing/2010/main" val="0"/>
                </a:ext>
              </a:extLst>
            </a:blip>
            <a:stretch>
              <a:fillRect/>
            </a:stretch>
          </p:blipFill>
          <p:spPr>
            <a:xfrm flipH="1">
              <a:off x="6951981" y="692703"/>
              <a:ext cx="5236971" cy="6165298"/>
            </a:xfrm>
            <a:prstGeom prst="rect">
              <a:avLst/>
            </a:prstGeom>
          </p:spPr>
        </p:pic>
        <p:pic>
          <p:nvPicPr>
            <p:cNvPr id="35" name="Picture 27">
              <a:extLst>
                <a:ext uri="{FF2B5EF4-FFF2-40B4-BE49-F238E27FC236}">
                  <a16:creationId xmlns:a16="http://schemas.microsoft.com/office/drawing/2014/main" id="{4D9AF55E-83EF-4A42-A236-590299A7B9C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3">
              <a:alphaModFix amt="5000"/>
              <a:extLst>
                <a:ext uri="{28A0092B-C50C-407E-A947-70E740481C1C}">
                  <a14:useLocalDpi xmlns:a14="http://schemas.microsoft.com/office/drawing/2010/main" val="0"/>
                </a:ext>
              </a:extLst>
            </a:blip>
            <a:srcRect l="19154" b="19117"/>
            <a:stretch/>
          </p:blipFill>
          <p:spPr>
            <a:xfrm rot="16200000" flipH="1">
              <a:off x="7618603" y="-373126"/>
              <a:ext cx="4197223" cy="4943475"/>
            </a:xfrm>
            <a:prstGeom prst="rect">
              <a:avLst/>
            </a:prstGeom>
          </p:spPr>
        </p:pic>
      </p:grpSp>
      <p:sp>
        <p:nvSpPr>
          <p:cNvPr id="2" name="Title 1">
            <a:extLst>
              <a:ext uri="{FF2B5EF4-FFF2-40B4-BE49-F238E27FC236}">
                <a16:creationId xmlns:a16="http://schemas.microsoft.com/office/drawing/2014/main" id="{9CCD9B2B-2037-47B0-EF28-3465F59AB369}"/>
              </a:ext>
            </a:extLst>
          </p:cNvPr>
          <p:cNvSpPr>
            <a:spLocks noGrp="1"/>
          </p:cNvSpPr>
          <p:nvPr>
            <p:ph type="ctrTitle"/>
          </p:nvPr>
        </p:nvSpPr>
        <p:spPr>
          <a:xfrm>
            <a:off x="1000964" y="1509721"/>
            <a:ext cx="10190071" cy="3145855"/>
          </a:xfrm>
        </p:spPr>
        <p:txBody>
          <a:bodyPr anchor="b">
            <a:normAutofit/>
          </a:bodyPr>
          <a:lstStyle/>
          <a:p>
            <a:r>
              <a:rPr lang="en-US" sz="5200" dirty="0">
                <a:solidFill>
                  <a:srgbClr val="FFFFFF"/>
                </a:solidFill>
              </a:rPr>
              <a:t>Samantha Smith Elementary Science Olympiad </a:t>
            </a:r>
            <a:br>
              <a:rPr lang="en-US" sz="5200" dirty="0">
                <a:solidFill>
                  <a:srgbClr val="FFFFFF"/>
                </a:solidFill>
              </a:rPr>
            </a:br>
            <a:r>
              <a:rPr lang="en-US" sz="5200" dirty="0">
                <a:solidFill>
                  <a:srgbClr val="FFFFFF"/>
                </a:solidFill>
              </a:rPr>
              <a:t>Information Session</a:t>
            </a:r>
          </a:p>
        </p:txBody>
      </p:sp>
    </p:spTree>
    <p:extLst>
      <p:ext uri="{BB962C8B-B14F-4D97-AF65-F5344CB8AC3E}">
        <p14:creationId xmlns:p14="http://schemas.microsoft.com/office/powerpoint/2010/main" val="1491791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5A9C6-ED91-80D1-478A-A2B91381BEE5}"/>
              </a:ext>
            </a:extLst>
          </p:cNvPr>
          <p:cNvSpPr>
            <a:spLocks noGrp="1"/>
          </p:cNvSpPr>
          <p:nvPr>
            <p:ph type="title"/>
          </p:nvPr>
        </p:nvSpPr>
        <p:spPr>
          <a:xfrm>
            <a:off x="3887694" y="2700251"/>
            <a:ext cx="10895106" cy="1325563"/>
          </a:xfrm>
        </p:spPr>
        <p:txBody>
          <a:bodyPr/>
          <a:lstStyle/>
          <a:p>
            <a:r>
              <a:rPr lang="en-US" dirty="0"/>
              <a:t>RESOURCES</a:t>
            </a:r>
          </a:p>
        </p:txBody>
      </p:sp>
    </p:spTree>
    <p:extLst>
      <p:ext uri="{BB962C8B-B14F-4D97-AF65-F5344CB8AC3E}">
        <p14:creationId xmlns:p14="http://schemas.microsoft.com/office/powerpoint/2010/main" val="3071707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DACC6-E140-82A8-1FBD-646BDB17B77B}"/>
              </a:ext>
            </a:extLst>
          </p:cNvPr>
          <p:cNvSpPr>
            <a:spLocks noGrp="1"/>
          </p:cNvSpPr>
          <p:nvPr>
            <p:ph type="title"/>
          </p:nvPr>
        </p:nvSpPr>
        <p:spPr/>
        <p:txBody>
          <a:bodyPr/>
          <a:lstStyle/>
          <a:p>
            <a:r>
              <a:rPr lang="en-US" dirty="0"/>
              <a:t>Workshops</a:t>
            </a:r>
          </a:p>
        </p:txBody>
      </p:sp>
      <p:sp>
        <p:nvSpPr>
          <p:cNvPr id="3" name="Content Placeholder 2">
            <a:extLst>
              <a:ext uri="{FF2B5EF4-FFF2-40B4-BE49-F238E27FC236}">
                <a16:creationId xmlns:a16="http://schemas.microsoft.com/office/drawing/2014/main" id="{CDFB51C2-6A28-6CF4-AE4C-62C9284FB8C6}"/>
              </a:ext>
            </a:extLst>
          </p:cNvPr>
          <p:cNvSpPr>
            <a:spLocks noGrp="1"/>
          </p:cNvSpPr>
          <p:nvPr>
            <p:ph idx="1"/>
          </p:nvPr>
        </p:nvSpPr>
        <p:spPr/>
        <p:txBody>
          <a:bodyPr>
            <a:normAutofit fontScale="85000" lnSpcReduction="10000"/>
          </a:bodyPr>
          <a:lstStyle/>
          <a:p>
            <a:r>
              <a:rPr lang="en-US" dirty="0"/>
              <a:t>Monthly workshops (January + February) – 3 in total</a:t>
            </a:r>
          </a:p>
          <a:p>
            <a:r>
              <a:rPr lang="en-US" dirty="0"/>
              <a:t>Workshops will focus on reinforcing the scientific ideas from the guidebook and help students better understand how to build their project.</a:t>
            </a:r>
          </a:p>
          <a:p>
            <a:pPr lvl="1"/>
            <a:r>
              <a:rPr lang="en-US" dirty="0"/>
              <a:t>Will serve as a way of getting feedback, asking “Am I going in the right direction” and have practice tests for the test event</a:t>
            </a:r>
          </a:p>
          <a:p>
            <a:r>
              <a:rPr lang="en-US" dirty="0"/>
              <a:t>Q and A </a:t>
            </a:r>
          </a:p>
          <a:p>
            <a:r>
              <a:rPr lang="en-US" dirty="0"/>
              <a:t>Clarification</a:t>
            </a:r>
          </a:p>
          <a:p>
            <a:pPr lvl="1"/>
            <a:r>
              <a:rPr lang="en-US" dirty="0"/>
              <a:t> You do not build your projects during the workshops.</a:t>
            </a:r>
          </a:p>
          <a:p>
            <a:pPr lvl="1"/>
            <a:r>
              <a:rPr lang="en-US" dirty="0"/>
              <a:t>Attendance is not mandatory but encouraged! This is a great way to get feedback and prepare for the competition. </a:t>
            </a:r>
          </a:p>
        </p:txBody>
      </p:sp>
    </p:spTree>
    <p:extLst>
      <p:ext uri="{BB962C8B-B14F-4D97-AF65-F5344CB8AC3E}">
        <p14:creationId xmlns:p14="http://schemas.microsoft.com/office/powerpoint/2010/main" val="2516263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5999"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60D82D56-D377-48D4-8DE9-6A0A8DB5E31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1" y="-2"/>
            <a:ext cx="2696853" cy="4598233"/>
            <a:chOff x="8059620" y="41922"/>
            <a:chExt cx="3997615" cy="6816077"/>
          </a:xfrm>
        </p:grpSpPr>
        <p:pic>
          <p:nvPicPr>
            <p:cNvPr id="13" name="Picture 12">
              <a:extLst>
                <a:ext uri="{FF2B5EF4-FFF2-40B4-BE49-F238E27FC236}">
                  <a16:creationId xmlns:a16="http://schemas.microsoft.com/office/drawing/2014/main" id="{6D8CD235-5DAC-4779-B652-AEF90B9844AF}"/>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7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4" name="Picture 13">
              <a:extLst>
                <a:ext uri="{FF2B5EF4-FFF2-40B4-BE49-F238E27FC236}">
                  <a16:creationId xmlns:a16="http://schemas.microsoft.com/office/drawing/2014/main" id="{9048802B-B281-498F-88C5-E240B74438C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7B10D2A3-36BB-A7DF-070E-FAFA895DFD78}"/>
              </a:ext>
            </a:extLst>
          </p:cNvPr>
          <p:cNvSpPr>
            <a:spLocks noGrp="1"/>
          </p:cNvSpPr>
          <p:nvPr>
            <p:ph type="title"/>
          </p:nvPr>
        </p:nvSpPr>
        <p:spPr>
          <a:xfrm>
            <a:off x="609601" y="559813"/>
            <a:ext cx="5181599" cy="5612387"/>
          </a:xfrm>
        </p:spPr>
        <p:txBody>
          <a:bodyPr anchor="ctr">
            <a:normAutofit/>
          </a:bodyPr>
          <a:lstStyle/>
          <a:p>
            <a:r>
              <a:rPr lang="en-US" dirty="0"/>
              <a:t>Q and A</a:t>
            </a:r>
          </a:p>
        </p:txBody>
      </p:sp>
      <p:sp>
        <p:nvSpPr>
          <p:cNvPr id="3" name="Content Placeholder 2">
            <a:extLst>
              <a:ext uri="{FF2B5EF4-FFF2-40B4-BE49-F238E27FC236}">
                <a16:creationId xmlns:a16="http://schemas.microsoft.com/office/drawing/2014/main" id="{68D2945A-43A9-CA1A-B939-0B68715A9B08}"/>
              </a:ext>
            </a:extLst>
          </p:cNvPr>
          <p:cNvSpPr>
            <a:spLocks noGrp="1"/>
          </p:cNvSpPr>
          <p:nvPr>
            <p:ph idx="1"/>
          </p:nvPr>
        </p:nvSpPr>
        <p:spPr>
          <a:xfrm>
            <a:off x="6477000" y="559813"/>
            <a:ext cx="5180106" cy="5612387"/>
          </a:xfrm>
        </p:spPr>
        <p:txBody>
          <a:bodyPr anchor="ctr">
            <a:normAutofit/>
          </a:bodyPr>
          <a:lstStyle/>
          <a:p>
            <a:pPr>
              <a:lnSpc>
                <a:spcPct val="100000"/>
              </a:lnSpc>
            </a:pPr>
            <a:r>
              <a:rPr lang="en-US" sz="1400" dirty="0"/>
              <a:t>Will a supply list for materials be provided? </a:t>
            </a:r>
          </a:p>
          <a:p>
            <a:pPr lvl="1">
              <a:lnSpc>
                <a:spcPct val="100000"/>
              </a:lnSpc>
            </a:pPr>
            <a:r>
              <a:rPr lang="en-US" sz="1400" dirty="0"/>
              <a:t>The challenge and purpose is to consider and evaluate which materials to use. Every student will probably be using a different set of materials.</a:t>
            </a:r>
          </a:p>
          <a:p>
            <a:pPr>
              <a:lnSpc>
                <a:spcPct val="100000"/>
              </a:lnSpc>
            </a:pPr>
            <a:r>
              <a:rPr lang="en-US" sz="1400" dirty="0"/>
              <a:t>What is the time commitment for both parents and students? </a:t>
            </a:r>
          </a:p>
          <a:p>
            <a:pPr lvl="1">
              <a:lnSpc>
                <a:spcPct val="100000"/>
              </a:lnSpc>
            </a:pPr>
            <a:r>
              <a:rPr lang="en-US" sz="1400" dirty="0"/>
              <a:t>Up to the student and parent. Putting in 1-2 hours a week starting now will put students in a very good position to feel prepared to compete by April</a:t>
            </a:r>
          </a:p>
          <a:p>
            <a:pPr>
              <a:lnSpc>
                <a:spcPct val="100000"/>
              </a:lnSpc>
            </a:pPr>
            <a:r>
              <a:rPr lang="en-US" sz="1400" dirty="0"/>
              <a:t>What will be the duration of the Olympiad/tournament? </a:t>
            </a:r>
          </a:p>
          <a:p>
            <a:pPr lvl="1">
              <a:lnSpc>
                <a:spcPct val="100000"/>
              </a:lnSpc>
            </a:pPr>
            <a:r>
              <a:rPr lang="en-US" sz="1400" dirty="0"/>
              <a:t>2-3 hours(with breaks)</a:t>
            </a:r>
          </a:p>
          <a:p>
            <a:pPr>
              <a:lnSpc>
                <a:spcPct val="100000"/>
              </a:lnSpc>
            </a:pPr>
            <a:r>
              <a:rPr lang="en-US" sz="1400" dirty="0"/>
              <a:t>Do students form teams or is it for individuals? </a:t>
            </a:r>
          </a:p>
          <a:p>
            <a:pPr lvl="1">
              <a:lnSpc>
                <a:spcPct val="100000"/>
              </a:lnSpc>
            </a:pPr>
            <a:r>
              <a:rPr lang="en-US" sz="1400" dirty="0"/>
              <a:t>We will tentatively be keeping it individual, but this may change.</a:t>
            </a:r>
          </a:p>
          <a:p>
            <a:pPr>
              <a:lnSpc>
                <a:spcPct val="100000"/>
              </a:lnSpc>
            </a:pPr>
            <a:r>
              <a:rPr lang="en-US" sz="1400" dirty="0"/>
              <a:t>Is there a syllabus ?</a:t>
            </a:r>
          </a:p>
          <a:p>
            <a:pPr lvl="1">
              <a:lnSpc>
                <a:spcPct val="100000"/>
              </a:lnSpc>
            </a:pPr>
            <a:r>
              <a:rPr lang="en-US" sz="1400" dirty="0"/>
              <a:t>The Event Guideline document will serve as the syllabus. It outlines everything the student needs to know to be successful in the competition. Other good sources are the resources provided and the workshops </a:t>
            </a:r>
          </a:p>
        </p:txBody>
      </p:sp>
    </p:spTree>
    <p:extLst>
      <p:ext uri="{BB962C8B-B14F-4D97-AF65-F5344CB8AC3E}">
        <p14:creationId xmlns:p14="http://schemas.microsoft.com/office/powerpoint/2010/main" val="3065628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5999"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60D82D56-D377-48D4-8DE9-6A0A8DB5E31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1" y="-2"/>
            <a:ext cx="2696853" cy="4598233"/>
            <a:chOff x="8059620" y="41922"/>
            <a:chExt cx="3997615" cy="6816077"/>
          </a:xfrm>
        </p:grpSpPr>
        <p:pic>
          <p:nvPicPr>
            <p:cNvPr id="13" name="Picture 12">
              <a:extLst>
                <a:ext uri="{FF2B5EF4-FFF2-40B4-BE49-F238E27FC236}">
                  <a16:creationId xmlns:a16="http://schemas.microsoft.com/office/drawing/2014/main" id="{6D8CD235-5DAC-4779-B652-AEF90B9844AF}"/>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7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4" name="Picture 13">
              <a:extLst>
                <a:ext uri="{FF2B5EF4-FFF2-40B4-BE49-F238E27FC236}">
                  <a16:creationId xmlns:a16="http://schemas.microsoft.com/office/drawing/2014/main" id="{9048802B-B281-498F-88C5-E240B74438C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FEC29EE8-8AD9-4756-1FC7-BE171DFFA062}"/>
              </a:ext>
            </a:extLst>
          </p:cNvPr>
          <p:cNvSpPr>
            <a:spLocks noGrp="1"/>
          </p:cNvSpPr>
          <p:nvPr>
            <p:ph type="title"/>
          </p:nvPr>
        </p:nvSpPr>
        <p:spPr>
          <a:xfrm>
            <a:off x="609601" y="559813"/>
            <a:ext cx="5181599" cy="5612387"/>
          </a:xfrm>
        </p:spPr>
        <p:txBody>
          <a:bodyPr anchor="ctr">
            <a:normAutofit/>
          </a:bodyPr>
          <a:lstStyle/>
          <a:p>
            <a:r>
              <a:rPr lang="en-US" dirty="0"/>
              <a:t>Q and A cont..</a:t>
            </a:r>
          </a:p>
        </p:txBody>
      </p:sp>
      <p:sp>
        <p:nvSpPr>
          <p:cNvPr id="3" name="Content Placeholder 2">
            <a:extLst>
              <a:ext uri="{FF2B5EF4-FFF2-40B4-BE49-F238E27FC236}">
                <a16:creationId xmlns:a16="http://schemas.microsoft.com/office/drawing/2014/main" id="{4835EF4E-1806-DCD3-84AD-AE740998573A}"/>
              </a:ext>
            </a:extLst>
          </p:cNvPr>
          <p:cNvSpPr>
            <a:spLocks noGrp="1"/>
          </p:cNvSpPr>
          <p:nvPr>
            <p:ph idx="1"/>
          </p:nvPr>
        </p:nvSpPr>
        <p:spPr>
          <a:xfrm>
            <a:off x="6477000" y="559813"/>
            <a:ext cx="5180106" cy="5612387"/>
          </a:xfrm>
        </p:spPr>
        <p:txBody>
          <a:bodyPr anchor="ctr">
            <a:normAutofit/>
          </a:bodyPr>
          <a:lstStyle/>
          <a:p>
            <a:pPr>
              <a:lnSpc>
                <a:spcPct val="100000"/>
              </a:lnSpc>
            </a:pPr>
            <a:r>
              <a:rPr lang="en-US" sz="1300" dirty="0"/>
              <a:t>Would we forming study groups for them to prep?</a:t>
            </a:r>
          </a:p>
          <a:p>
            <a:pPr lvl="1">
              <a:lnSpc>
                <a:spcPct val="100000"/>
              </a:lnSpc>
            </a:pPr>
            <a:r>
              <a:rPr lang="en-US" sz="1300" dirty="0"/>
              <a:t>Students are welcome to study together, but they all need to present a unique project individually as that is what we’ll be looking at to give awards.</a:t>
            </a:r>
          </a:p>
          <a:p>
            <a:pPr>
              <a:lnSpc>
                <a:spcPct val="100000"/>
              </a:lnSpc>
            </a:pPr>
            <a:r>
              <a:rPr lang="en-US" sz="1300" dirty="0"/>
              <a:t>Is registration free?</a:t>
            </a:r>
          </a:p>
          <a:p>
            <a:pPr lvl="1">
              <a:lnSpc>
                <a:spcPct val="100000"/>
              </a:lnSpc>
            </a:pPr>
            <a:r>
              <a:rPr lang="en-US" sz="1300" dirty="0"/>
              <a:t>Yes!</a:t>
            </a:r>
          </a:p>
          <a:p>
            <a:pPr>
              <a:lnSpc>
                <a:spcPct val="100000"/>
              </a:lnSpc>
            </a:pPr>
            <a:r>
              <a:rPr lang="en-US" sz="1300" dirty="0"/>
              <a:t>Do we disqualify if the cost is above $15?</a:t>
            </a:r>
          </a:p>
          <a:p>
            <a:pPr lvl="1">
              <a:lnSpc>
                <a:spcPct val="100000"/>
              </a:lnSpc>
            </a:pPr>
            <a:r>
              <a:rPr lang="en-US" sz="1300" dirty="0"/>
              <a:t>We have no way of checking this. We rely on the honor system for this.</a:t>
            </a:r>
          </a:p>
          <a:p>
            <a:pPr lvl="1">
              <a:lnSpc>
                <a:spcPct val="100000"/>
              </a:lnSpc>
            </a:pPr>
            <a:r>
              <a:rPr lang="en-US" sz="1300" dirty="0"/>
              <a:t>Clarification: $15 is counted for items that you have to go out and buy (not already available) </a:t>
            </a:r>
          </a:p>
          <a:p>
            <a:pPr>
              <a:lnSpc>
                <a:spcPct val="100000"/>
              </a:lnSpc>
            </a:pPr>
            <a:r>
              <a:rPr lang="en-US" sz="1300" dirty="0"/>
              <a:t>Will there be an guidance provided to students for projects or it is all student and parent driven?</a:t>
            </a:r>
          </a:p>
          <a:p>
            <a:pPr lvl="1">
              <a:lnSpc>
                <a:spcPct val="100000"/>
              </a:lnSpc>
            </a:pPr>
            <a:r>
              <a:rPr lang="en-US" sz="1300" dirty="0"/>
              <a:t>We will provide a direction (Guidelines, Resources, Workshops) but the actual building and brainstorming must be done by the student who may be mentored by the parent. </a:t>
            </a:r>
          </a:p>
          <a:p>
            <a:pPr>
              <a:lnSpc>
                <a:spcPct val="100000"/>
              </a:lnSpc>
            </a:pPr>
            <a:r>
              <a:rPr lang="en-US" sz="1300" dirty="0"/>
              <a:t>Will there be any awards?</a:t>
            </a:r>
          </a:p>
          <a:p>
            <a:pPr lvl="1">
              <a:lnSpc>
                <a:spcPct val="100000"/>
              </a:lnSpc>
            </a:pPr>
            <a:r>
              <a:rPr lang="en-US" sz="1300" dirty="0"/>
              <a:t>Yes! We will have Official Science Olympiad 1</a:t>
            </a:r>
            <a:r>
              <a:rPr lang="en-US" sz="1300" baseline="30000" dirty="0"/>
              <a:t>st</a:t>
            </a:r>
            <a:r>
              <a:rPr lang="en-US" sz="1300" dirty="0"/>
              <a:t>, 2</a:t>
            </a:r>
            <a:r>
              <a:rPr lang="en-US" sz="1300" baseline="30000" dirty="0"/>
              <a:t>nd</a:t>
            </a:r>
            <a:r>
              <a:rPr lang="en-US" sz="1300" dirty="0"/>
              <a:t> and 3</a:t>
            </a:r>
            <a:r>
              <a:rPr lang="en-US" sz="1300" baseline="30000" dirty="0"/>
              <a:t>rd</a:t>
            </a:r>
            <a:r>
              <a:rPr lang="en-US" sz="1300" dirty="0"/>
              <a:t> place awards for each event. We will also have official Science Olympiad participation certificates for everyone. </a:t>
            </a:r>
          </a:p>
        </p:txBody>
      </p:sp>
    </p:spTree>
    <p:extLst>
      <p:ext uri="{BB962C8B-B14F-4D97-AF65-F5344CB8AC3E}">
        <p14:creationId xmlns:p14="http://schemas.microsoft.com/office/powerpoint/2010/main" val="10542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3">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7" name="Rectangle 15">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38" name="Group 17">
            <a:extLst>
              <a:ext uri="{FF2B5EF4-FFF2-40B4-BE49-F238E27FC236}">
                <a16:creationId xmlns:a16="http://schemas.microsoft.com/office/drawing/2014/main" id="{8D6FD602-3113-4FC4-982F-15099614D2A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048" y="0"/>
            <a:ext cx="7724071" cy="6858000"/>
            <a:chOff x="4464881" y="0"/>
            <a:chExt cx="7724071" cy="6858000"/>
          </a:xfrm>
        </p:grpSpPr>
        <p:pic>
          <p:nvPicPr>
            <p:cNvPr id="19" name="Picture 18">
              <a:extLst>
                <a:ext uri="{FF2B5EF4-FFF2-40B4-BE49-F238E27FC236}">
                  <a16:creationId xmlns:a16="http://schemas.microsoft.com/office/drawing/2014/main" id="{8B8C81AF-BEDB-486F-AB26-181C63BF140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20" name="Picture 19">
              <a:extLst>
                <a:ext uri="{FF2B5EF4-FFF2-40B4-BE49-F238E27FC236}">
                  <a16:creationId xmlns:a16="http://schemas.microsoft.com/office/drawing/2014/main" id="{E08D8EF1-80CA-4FAD-BD38-F379CECC367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EF7F4372-BC5B-231D-6B1E-348C9744CE4C}"/>
              </a:ext>
            </a:extLst>
          </p:cNvPr>
          <p:cNvSpPr>
            <a:spLocks noGrp="1"/>
          </p:cNvSpPr>
          <p:nvPr>
            <p:ph type="title"/>
          </p:nvPr>
        </p:nvSpPr>
        <p:spPr>
          <a:xfrm>
            <a:off x="3389376" y="589773"/>
            <a:ext cx="5867400" cy="1664573"/>
          </a:xfrm>
        </p:spPr>
        <p:txBody>
          <a:bodyPr>
            <a:normAutofit/>
          </a:bodyPr>
          <a:lstStyle/>
          <a:p>
            <a:r>
              <a:rPr lang="en-US" dirty="0"/>
              <a:t>Registration </a:t>
            </a:r>
          </a:p>
        </p:txBody>
      </p:sp>
      <p:sp>
        <p:nvSpPr>
          <p:cNvPr id="3" name="Content Placeholder 2">
            <a:extLst>
              <a:ext uri="{FF2B5EF4-FFF2-40B4-BE49-F238E27FC236}">
                <a16:creationId xmlns:a16="http://schemas.microsoft.com/office/drawing/2014/main" id="{5C4F8732-6EB7-5A5A-A2FF-549ADA43388A}"/>
              </a:ext>
            </a:extLst>
          </p:cNvPr>
          <p:cNvSpPr>
            <a:spLocks noGrp="1"/>
          </p:cNvSpPr>
          <p:nvPr>
            <p:ph idx="1"/>
          </p:nvPr>
        </p:nvSpPr>
        <p:spPr>
          <a:xfrm>
            <a:off x="2371086" y="1971192"/>
            <a:ext cx="5867022" cy="3928822"/>
          </a:xfrm>
        </p:spPr>
        <p:txBody>
          <a:bodyPr>
            <a:normAutofit/>
          </a:bodyPr>
          <a:lstStyle/>
          <a:p>
            <a:r>
              <a:rPr lang="en-US" sz="1800" dirty="0"/>
              <a:t>Registration Deadline: Sunday, January 7th</a:t>
            </a:r>
          </a:p>
        </p:txBody>
      </p:sp>
      <p:sp>
        <p:nvSpPr>
          <p:cNvPr id="5" name="AutoShape 4">
            <a:extLst>
              <a:ext uri="{FF2B5EF4-FFF2-40B4-BE49-F238E27FC236}">
                <a16:creationId xmlns:a16="http://schemas.microsoft.com/office/drawing/2014/main" id="{17A6FAE1-7A9D-5D0F-C829-50DE40DBA3D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743405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3B3D5-CB57-CC9C-515E-349210C35565}"/>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id="{59C2E8AF-B613-9479-30B9-32C7793F7CE1}"/>
              </a:ext>
            </a:extLst>
          </p:cNvPr>
          <p:cNvSpPr>
            <a:spLocks noGrp="1"/>
          </p:cNvSpPr>
          <p:nvPr>
            <p:ph idx="1"/>
          </p:nvPr>
        </p:nvSpPr>
        <p:spPr/>
        <p:txBody>
          <a:bodyPr vert="horz" lIns="91440" tIns="45720" rIns="91440" bIns="45720" rtlCol="0" anchor="t">
            <a:normAutofit/>
          </a:bodyPr>
          <a:lstStyle/>
          <a:p>
            <a:r>
              <a:rPr lang="en-US" dirty="0"/>
              <a:t>Janaki Venkatesh – Senior @ Eastlake High School</a:t>
            </a:r>
          </a:p>
          <a:p>
            <a:r>
              <a:rPr lang="en-US" dirty="0"/>
              <a:t>6 years in Science Olympiad </a:t>
            </a:r>
          </a:p>
          <a:p>
            <a:r>
              <a:rPr lang="en-US" dirty="0"/>
              <a:t>10x regional medalist, 6x state medalist, 1x national medalist</a:t>
            </a:r>
          </a:p>
          <a:p>
            <a:r>
              <a:rPr lang="en-US" dirty="0"/>
              <a:t>Science Olympiad state board </a:t>
            </a:r>
          </a:p>
          <a:p>
            <a:r>
              <a:rPr lang="en-US" dirty="0"/>
              <a:t>President of Eastlake Science Olympiad Team</a:t>
            </a:r>
          </a:p>
        </p:txBody>
      </p:sp>
    </p:spTree>
    <p:extLst>
      <p:ext uri="{BB962C8B-B14F-4D97-AF65-F5344CB8AC3E}">
        <p14:creationId xmlns:p14="http://schemas.microsoft.com/office/powerpoint/2010/main" val="2292914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0347B-F5C2-B247-B404-25EB59857B86}"/>
              </a:ext>
            </a:extLst>
          </p:cNvPr>
          <p:cNvSpPr>
            <a:spLocks noGrp="1"/>
          </p:cNvSpPr>
          <p:nvPr>
            <p:ph type="title"/>
          </p:nvPr>
        </p:nvSpPr>
        <p:spPr/>
        <p:txBody>
          <a:bodyPr/>
          <a:lstStyle/>
          <a:p>
            <a:r>
              <a:rPr lang="en-US" dirty="0"/>
              <a:t>What is Science Olympiad?</a:t>
            </a:r>
          </a:p>
        </p:txBody>
      </p:sp>
      <p:sp>
        <p:nvSpPr>
          <p:cNvPr id="3" name="Content Placeholder 2">
            <a:extLst>
              <a:ext uri="{FF2B5EF4-FFF2-40B4-BE49-F238E27FC236}">
                <a16:creationId xmlns:a16="http://schemas.microsoft.com/office/drawing/2014/main" id="{F80591D4-5D6D-1804-BB18-9563B6EAB3FF}"/>
              </a:ext>
            </a:extLst>
          </p:cNvPr>
          <p:cNvSpPr>
            <a:spLocks noGrp="1"/>
          </p:cNvSpPr>
          <p:nvPr>
            <p:ph idx="1"/>
          </p:nvPr>
        </p:nvSpPr>
        <p:spPr/>
        <p:txBody>
          <a:bodyPr>
            <a:normAutofit/>
          </a:bodyPr>
          <a:lstStyle/>
          <a:p>
            <a:r>
              <a:rPr lang="en-US" dirty="0"/>
              <a:t>Science Olympiad is the premier team STEM competition in the nation, providing standards-based challenges. </a:t>
            </a:r>
          </a:p>
          <a:p>
            <a:r>
              <a:rPr lang="en-US" dirty="0"/>
              <a:t>Kids learn science by doing science! </a:t>
            </a:r>
          </a:p>
          <a:p>
            <a:r>
              <a:rPr lang="en-US" dirty="0"/>
              <a:t>This is a feeder program for their middle and high school competitive Science Olympiad programs</a:t>
            </a:r>
          </a:p>
        </p:txBody>
      </p:sp>
    </p:spTree>
    <p:extLst>
      <p:ext uri="{BB962C8B-B14F-4D97-AF65-F5344CB8AC3E}">
        <p14:creationId xmlns:p14="http://schemas.microsoft.com/office/powerpoint/2010/main" val="1958292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BEF96-3F85-9682-429D-64092A130D0F}"/>
              </a:ext>
            </a:extLst>
          </p:cNvPr>
          <p:cNvSpPr>
            <a:spLocks noGrp="1"/>
          </p:cNvSpPr>
          <p:nvPr>
            <p:ph type="title"/>
          </p:nvPr>
        </p:nvSpPr>
        <p:spPr/>
        <p:txBody>
          <a:bodyPr>
            <a:normAutofit fontScale="90000"/>
          </a:bodyPr>
          <a:lstStyle/>
          <a:p>
            <a:r>
              <a:rPr lang="en-US" dirty="0"/>
              <a:t>Why is Elementary Science Olympiad beneficial?</a:t>
            </a:r>
          </a:p>
        </p:txBody>
      </p:sp>
      <p:sp>
        <p:nvSpPr>
          <p:cNvPr id="3" name="Content Placeholder 2">
            <a:extLst>
              <a:ext uri="{FF2B5EF4-FFF2-40B4-BE49-F238E27FC236}">
                <a16:creationId xmlns:a16="http://schemas.microsoft.com/office/drawing/2014/main" id="{D2498BD5-9F20-D51E-CA3D-FDF7017F91A4}"/>
              </a:ext>
            </a:extLst>
          </p:cNvPr>
          <p:cNvSpPr>
            <a:spLocks noGrp="1"/>
          </p:cNvSpPr>
          <p:nvPr>
            <p:ph idx="1"/>
          </p:nvPr>
        </p:nvSpPr>
        <p:spPr/>
        <p:txBody>
          <a:bodyPr>
            <a:normAutofit fontScale="92500"/>
          </a:bodyPr>
          <a:lstStyle/>
          <a:p>
            <a:r>
              <a:rPr lang="en-US" dirty="0"/>
              <a:t>Exposure to STEM fields through hands on projects!</a:t>
            </a:r>
          </a:p>
          <a:p>
            <a:r>
              <a:rPr lang="en-US" dirty="0"/>
              <a:t>Science Olympiad competitions get competitive in middle and high school. This gives opportunity for elementary students to get exposure on the format as well as competition techniques</a:t>
            </a:r>
          </a:p>
          <a:p>
            <a:pPr lvl="1"/>
            <a:r>
              <a:rPr lang="en-US" dirty="0"/>
              <a:t>According to WA state statistics, once elementary students are engaged in and enjoy science, interest in middle or high school is a logical progression.</a:t>
            </a:r>
          </a:p>
          <a:p>
            <a:r>
              <a:rPr lang="en-US" dirty="0"/>
              <a:t>SO is something you can take on and excel at that level.</a:t>
            </a:r>
          </a:p>
          <a:p>
            <a:pPr lvl="1"/>
            <a:r>
              <a:rPr lang="en-US" dirty="0"/>
              <a:t>Middle and high school both compete and progress from regionals </a:t>
            </a:r>
            <a:r>
              <a:rPr lang="en-US" dirty="0">
                <a:sym typeface="Wingdings" panose="05000000000000000000" pitchFamily="2" charset="2"/>
              </a:rPr>
              <a:t> </a:t>
            </a:r>
            <a:r>
              <a:rPr lang="en-US" dirty="0"/>
              <a:t>state </a:t>
            </a:r>
            <a:r>
              <a:rPr lang="en-US" dirty="0">
                <a:sym typeface="Wingdings" panose="05000000000000000000" pitchFamily="2" charset="2"/>
              </a:rPr>
              <a:t></a:t>
            </a:r>
            <a:r>
              <a:rPr lang="en-US" dirty="0"/>
              <a:t> national </a:t>
            </a:r>
            <a:r>
              <a:rPr lang="en-US" dirty="0">
                <a:sym typeface="Wingdings" panose="05000000000000000000" pitchFamily="2" charset="2"/>
              </a:rPr>
              <a:t></a:t>
            </a:r>
            <a:r>
              <a:rPr lang="en-US" dirty="0"/>
              <a:t> international competitions</a:t>
            </a:r>
          </a:p>
        </p:txBody>
      </p:sp>
    </p:spTree>
    <p:extLst>
      <p:ext uri="{BB962C8B-B14F-4D97-AF65-F5344CB8AC3E}">
        <p14:creationId xmlns:p14="http://schemas.microsoft.com/office/powerpoint/2010/main" val="511538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88E31-8C86-DE04-1C83-4B3F667DD733}"/>
              </a:ext>
            </a:extLst>
          </p:cNvPr>
          <p:cNvSpPr>
            <a:spLocks noGrp="1"/>
          </p:cNvSpPr>
          <p:nvPr>
            <p:ph type="title"/>
          </p:nvPr>
        </p:nvSpPr>
        <p:spPr/>
        <p:txBody>
          <a:bodyPr/>
          <a:lstStyle/>
          <a:p>
            <a:r>
              <a:rPr lang="en-US" dirty="0"/>
              <a:t>Eligibility Requirements </a:t>
            </a:r>
          </a:p>
        </p:txBody>
      </p:sp>
      <p:sp>
        <p:nvSpPr>
          <p:cNvPr id="3" name="Content Placeholder 2">
            <a:extLst>
              <a:ext uri="{FF2B5EF4-FFF2-40B4-BE49-F238E27FC236}">
                <a16:creationId xmlns:a16="http://schemas.microsoft.com/office/drawing/2014/main" id="{A3CD5EC2-0D62-30D7-D403-61AA29715768}"/>
              </a:ext>
            </a:extLst>
          </p:cNvPr>
          <p:cNvSpPr>
            <a:spLocks noGrp="1"/>
          </p:cNvSpPr>
          <p:nvPr>
            <p:ph idx="1"/>
          </p:nvPr>
        </p:nvSpPr>
        <p:spPr/>
        <p:txBody>
          <a:bodyPr/>
          <a:lstStyle/>
          <a:p>
            <a:r>
              <a:rPr lang="en-US" dirty="0"/>
              <a:t>Samantha Smith Elementary Students </a:t>
            </a:r>
          </a:p>
          <a:p>
            <a:r>
              <a:rPr lang="en-US" dirty="0"/>
              <a:t>Currently in grades 3-5</a:t>
            </a:r>
          </a:p>
        </p:txBody>
      </p:sp>
    </p:spTree>
    <p:extLst>
      <p:ext uri="{BB962C8B-B14F-4D97-AF65-F5344CB8AC3E}">
        <p14:creationId xmlns:p14="http://schemas.microsoft.com/office/powerpoint/2010/main" val="386633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D5A8D-7FE3-8106-C076-41802731C849}"/>
              </a:ext>
            </a:extLst>
          </p:cNvPr>
          <p:cNvSpPr>
            <a:spLocks noGrp="1"/>
          </p:cNvSpPr>
          <p:nvPr>
            <p:ph type="title"/>
          </p:nvPr>
        </p:nvSpPr>
        <p:spPr/>
        <p:txBody>
          <a:bodyPr/>
          <a:lstStyle/>
          <a:p>
            <a:r>
              <a:rPr lang="en-US" dirty="0"/>
              <a:t>How will the events look like	</a:t>
            </a:r>
          </a:p>
        </p:txBody>
      </p:sp>
      <p:sp>
        <p:nvSpPr>
          <p:cNvPr id="3" name="Content Placeholder 2">
            <a:extLst>
              <a:ext uri="{FF2B5EF4-FFF2-40B4-BE49-F238E27FC236}">
                <a16:creationId xmlns:a16="http://schemas.microsoft.com/office/drawing/2014/main" id="{69A9A02B-E6F1-85E9-E0F1-C110D04FD49C}"/>
              </a:ext>
            </a:extLst>
          </p:cNvPr>
          <p:cNvSpPr>
            <a:spLocks noGrp="1"/>
          </p:cNvSpPr>
          <p:nvPr>
            <p:ph idx="1"/>
          </p:nvPr>
        </p:nvSpPr>
        <p:spPr/>
        <p:txBody>
          <a:bodyPr>
            <a:normAutofit fontScale="92500" lnSpcReduction="20000"/>
          </a:bodyPr>
          <a:lstStyle/>
          <a:p>
            <a:r>
              <a:rPr lang="en-US" dirty="0"/>
              <a:t>Individual students (no teams this year) will prepare and compete in ESO events </a:t>
            </a:r>
          </a:p>
          <a:p>
            <a:r>
              <a:rPr lang="en-US" dirty="0"/>
              <a:t>Total 3 Events enrolled student participate</a:t>
            </a:r>
          </a:p>
          <a:p>
            <a:r>
              <a:rPr lang="en-US" dirty="0"/>
              <a:t>Event Types (Details in next slide): </a:t>
            </a:r>
          </a:p>
          <a:p>
            <a:pPr lvl="1"/>
            <a:r>
              <a:rPr lang="en-US" dirty="0"/>
              <a:t>○ Build: </a:t>
            </a:r>
          </a:p>
          <a:p>
            <a:pPr lvl="2"/>
            <a:r>
              <a:rPr lang="en-US" dirty="0"/>
              <a:t>Long </a:t>
            </a:r>
          </a:p>
          <a:p>
            <a:pPr lvl="2"/>
            <a:r>
              <a:rPr lang="en-US" dirty="0"/>
              <a:t>Short </a:t>
            </a:r>
          </a:p>
          <a:p>
            <a:pPr lvl="1"/>
            <a:r>
              <a:rPr lang="en-US" dirty="0"/>
              <a:t>○ Objective test </a:t>
            </a:r>
          </a:p>
          <a:p>
            <a:pPr lvl="1"/>
            <a:r>
              <a:rPr lang="en-US" dirty="0"/>
              <a:t>○ Fun Non graded (No Prep needed)</a:t>
            </a:r>
          </a:p>
          <a:p>
            <a:r>
              <a:rPr lang="en-US" dirty="0"/>
              <a:t>Compete against other students for the events</a:t>
            </a:r>
          </a:p>
        </p:txBody>
      </p:sp>
    </p:spTree>
    <p:extLst>
      <p:ext uri="{BB962C8B-B14F-4D97-AF65-F5344CB8AC3E}">
        <p14:creationId xmlns:p14="http://schemas.microsoft.com/office/powerpoint/2010/main" val="1667620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BFCD2-0758-710E-4601-881394E3D903}"/>
              </a:ext>
            </a:extLst>
          </p:cNvPr>
          <p:cNvSpPr>
            <a:spLocks noGrp="1"/>
          </p:cNvSpPr>
          <p:nvPr>
            <p:ph type="title"/>
          </p:nvPr>
        </p:nvSpPr>
        <p:spPr/>
        <p:txBody>
          <a:bodyPr/>
          <a:lstStyle/>
          <a:p>
            <a:r>
              <a:rPr lang="en-US" dirty="0"/>
              <a:t>Clarification Point</a:t>
            </a:r>
          </a:p>
        </p:txBody>
      </p:sp>
      <p:sp>
        <p:nvSpPr>
          <p:cNvPr id="3" name="Content Placeholder 2">
            <a:extLst>
              <a:ext uri="{FF2B5EF4-FFF2-40B4-BE49-F238E27FC236}">
                <a16:creationId xmlns:a16="http://schemas.microsoft.com/office/drawing/2014/main" id="{452968A9-C106-467D-4BD9-1B800D3CA287}"/>
              </a:ext>
            </a:extLst>
          </p:cNvPr>
          <p:cNvSpPr>
            <a:spLocks noGrp="1"/>
          </p:cNvSpPr>
          <p:nvPr>
            <p:ph idx="1"/>
          </p:nvPr>
        </p:nvSpPr>
        <p:spPr/>
        <p:txBody>
          <a:bodyPr/>
          <a:lstStyle/>
          <a:p>
            <a:r>
              <a:rPr lang="en-US" dirty="0"/>
              <a:t>All students competing in ESO will take part in all events for this year. Event guidelines and instructions will be the same for every student. </a:t>
            </a:r>
          </a:p>
          <a:p>
            <a:r>
              <a:rPr lang="en-US" dirty="0"/>
              <a:t>Do students have to compete in all 3 events? No, but hopefully they can! </a:t>
            </a:r>
          </a:p>
        </p:txBody>
      </p:sp>
    </p:spTree>
    <p:extLst>
      <p:ext uri="{BB962C8B-B14F-4D97-AF65-F5344CB8AC3E}">
        <p14:creationId xmlns:p14="http://schemas.microsoft.com/office/powerpoint/2010/main" val="842128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2DE5D-A8D7-01A1-C63B-329FF47A5394}"/>
              </a:ext>
            </a:extLst>
          </p:cNvPr>
          <p:cNvSpPr>
            <a:spLocks noGrp="1"/>
          </p:cNvSpPr>
          <p:nvPr>
            <p:ph type="title"/>
          </p:nvPr>
        </p:nvSpPr>
        <p:spPr/>
        <p:txBody>
          <a:bodyPr/>
          <a:lstStyle/>
          <a:p>
            <a:r>
              <a:rPr lang="en-US" dirty="0"/>
              <a:t>Timeline</a:t>
            </a:r>
          </a:p>
        </p:txBody>
      </p:sp>
      <p:graphicFrame>
        <p:nvGraphicFramePr>
          <p:cNvPr id="4" name="Table 4">
            <a:extLst>
              <a:ext uri="{FF2B5EF4-FFF2-40B4-BE49-F238E27FC236}">
                <a16:creationId xmlns:a16="http://schemas.microsoft.com/office/drawing/2014/main" id="{B84BFDBA-7CD3-933D-A589-0218D607814A}"/>
              </a:ext>
            </a:extLst>
          </p:cNvPr>
          <p:cNvGraphicFramePr>
            <a:graphicFrameLocks noGrp="1"/>
          </p:cNvGraphicFramePr>
          <p:nvPr>
            <p:ph idx="1"/>
            <p:extLst>
              <p:ext uri="{D42A27DB-BD31-4B8C-83A1-F6EECF244321}">
                <p14:modId xmlns:p14="http://schemas.microsoft.com/office/powerpoint/2010/main" val="2728004715"/>
              </p:ext>
            </p:extLst>
          </p:nvPr>
        </p:nvGraphicFramePr>
        <p:xfrm>
          <a:off x="635841" y="1331776"/>
          <a:ext cx="10278236" cy="3164201"/>
        </p:xfrm>
        <a:graphic>
          <a:graphicData uri="http://schemas.openxmlformats.org/drawingml/2006/table">
            <a:tbl>
              <a:tblPr firstRow="1" bandRow="1">
                <a:tableStyleId>{5C22544A-7EE6-4342-B048-85BDC9FD1C3A}</a:tableStyleId>
              </a:tblPr>
              <a:tblGrid>
                <a:gridCol w="2753311">
                  <a:extLst>
                    <a:ext uri="{9D8B030D-6E8A-4147-A177-3AD203B41FA5}">
                      <a16:colId xmlns:a16="http://schemas.microsoft.com/office/drawing/2014/main" val="656885771"/>
                    </a:ext>
                  </a:extLst>
                </a:gridCol>
                <a:gridCol w="7524925">
                  <a:extLst>
                    <a:ext uri="{9D8B030D-6E8A-4147-A177-3AD203B41FA5}">
                      <a16:colId xmlns:a16="http://schemas.microsoft.com/office/drawing/2014/main" val="3661096467"/>
                    </a:ext>
                  </a:extLst>
                </a:gridCol>
              </a:tblGrid>
              <a:tr h="652372">
                <a:tc>
                  <a:txBody>
                    <a:bodyPr/>
                    <a:lstStyle/>
                    <a:p>
                      <a:r>
                        <a:rPr lang="en-US" sz="1600" b="0" dirty="0">
                          <a:solidFill>
                            <a:schemeClr val="bg1"/>
                          </a:solidFill>
                        </a:rPr>
                        <a:t>Event Preparation (January + February)</a:t>
                      </a:r>
                    </a:p>
                  </a:txBody>
                  <a:tcPr>
                    <a:solidFill>
                      <a:schemeClr val="bg2">
                        <a:lumMod val="50000"/>
                      </a:schemeClr>
                    </a:solidFill>
                  </a:tcPr>
                </a:tc>
                <a:tc>
                  <a:txBody>
                    <a:bodyPr/>
                    <a:lstStyle/>
                    <a:p>
                      <a:pPr marL="285750" indent="-285750">
                        <a:buFont typeface="Arial" panose="020B0604020202020204" pitchFamily="34" charset="0"/>
                        <a:buChar char="•"/>
                      </a:pPr>
                      <a:r>
                        <a:rPr lang="en-US" sz="1600" b="0" dirty="0">
                          <a:solidFill>
                            <a:schemeClr val="bg1"/>
                          </a:solidFill>
                        </a:rPr>
                        <a:t>Registration</a:t>
                      </a:r>
                    </a:p>
                    <a:p>
                      <a:pPr marL="285750" indent="-285750">
                        <a:buFont typeface="Arial" panose="020B0604020202020204" pitchFamily="34" charset="0"/>
                        <a:buChar char="•"/>
                      </a:pPr>
                      <a:r>
                        <a:rPr lang="en-US" sz="1600" b="0" dirty="0">
                          <a:solidFill>
                            <a:schemeClr val="bg1"/>
                          </a:solidFill>
                        </a:rPr>
                        <a:t>Read and understand event guidelines </a:t>
                      </a:r>
                    </a:p>
                    <a:p>
                      <a:pPr marL="285750" indent="-285750">
                        <a:buFont typeface="Arial" panose="020B0604020202020204" pitchFamily="34" charset="0"/>
                        <a:buChar char="•"/>
                      </a:pPr>
                      <a:r>
                        <a:rPr lang="en-US" sz="1600" b="0" dirty="0">
                          <a:solidFill>
                            <a:schemeClr val="bg1"/>
                          </a:solidFill>
                        </a:rPr>
                        <a:t>Use the provided event resources </a:t>
                      </a:r>
                    </a:p>
                    <a:p>
                      <a:pPr marL="285750" indent="-285750">
                        <a:buFont typeface="Arial" panose="020B0604020202020204" pitchFamily="34" charset="0"/>
                        <a:buChar char="•"/>
                      </a:pPr>
                      <a:r>
                        <a:rPr lang="en-US" sz="1600" b="0" dirty="0">
                          <a:solidFill>
                            <a:schemeClr val="bg1"/>
                          </a:solidFill>
                        </a:rPr>
                        <a:t>Attend preparation workshops in January and February to prepare for the events </a:t>
                      </a:r>
                    </a:p>
                  </a:txBody>
                  <a:tcPr>
                    <a:solidFill>
                      <a:schemeClr val="bg2">
                        <a:lumMod val="50000"/>
                      </a:schemeClr>
                    </a:solidFill>
                  </a:tcPr>
                </a:tc>
                <a:extLst>
                  <a:ext uri="{0D108BD9-81ED-4DB2-BD59-A6C34878D82A}">
                    <a16:rowId xmlns:a16="http://schemas.microsoft.com/office/drawing/2014/main" val="601236520"/>
                  </a:ext>
                </a:extLst>
              </a:tr>
              <a:tr h="1853561">
                <a:tc>
                  <a:txBody>
                    <a:bodyPr/>
                    <a:lstStyle/>
                    <a:p>
                      <a:r>
                        <a:rPr lang="en-US" sz="1600" b="0" dirty="0">
                          <a:solidFill>
                            <a:schemeClr val="bg1"/>
                          </a:solidFill>
                        </a:rPr>
                        <a:t>Olympiad Tournament </a:t>
                      </a:r>
                    </a:p>
                    <a:p>
                      <a:pPr marL="285750" indent="-285750">
                        <a:buFont typeface="Arial" panose="020B0604020202020204" pitchFamily="34" charset="0"/>
                        <a:buChar char="•"/>
                      </a:pPr>
                      <a:endParaRPr lang="en-US" sz="1600" b="0" dirty="0">
                        <a:solidFill>
                          <a:schemeClr val="bg1"/>
                        </a:solidFill>
                      </a:endParaRPr>
                    </a:p>
                  </a:txBody>
                  <a:tcPr>
                    <a:solidFill>
                      <a:schemeClr val="bg2">
                        <a:lumMod val="50000"/>
                      </a:schemeClr>
                    </a:solidFill>
                  </a:tcPr>
                </a:tc>
                <a:tc>
                  <a:txBody>
                    <a:bodyPr/>
                    <a:lstStyle/>
                    <a:p>
                      <a:pPr marL="285750" indent="-285750">
                        <a:buFont typeface="Arial" panose="020B0604020202020204" pitchFamily="34" charset="0"/>
                        <a:buChar char="•"/>
                      </a:pPr>
                      <a:r>
                        <a:rPr lang="en-US" sz="1600" b="0" dirty="0">
                          <a:solidFill>
                            <a:schemeClr val="bg1"/>
                          </a:solidFill>
                        </a:rPr>
                        <a:t>February 28</a:t>
                      </a:r>
                      <a:r>
                        <a:rPr lang="en-US" sz="1600" b="0" baseline="30000" dirty="0">
                          <a:solidFill>
                            <a:schemeClr val="bg1"/>
                          </a:solidFill>
                        </a:rPr>
                        <a:t>th</a:t>
                      </a:r>
                      <a:r>
                        <a:rPr lang="en-US" sz="1600" b="0" dirty="0">
                          <a:solidFill>
                            <a:schemeClr val="bg1"/>
                          </a:solidFill>
                        </a:rPr>
                        <a:t> @ Smith Gym</a:t>
                      </a:r>
                    </a:p>
                    <a:p>
                      <a:pPr marL="285750" lvl="0" indent="-285750">
                        <a:buFont typeface="Arial" panose="020B0604020202020204" pitchFamily="34" charset="0"/>
                        <a:buChar char="•"/>
                      </a:pPr>
                      <a:r>
                        <a:rPr lang="en-US" sz="1600" b="0" dirty="0">
                          <a:solidFill>
                            <a:schemeClr val="bg1"/>
                          </a:solidFill>
                        </a:rPr>
                        <a:t>Science Olympiad medals will be given to the winners. Science Olympiad Certificates given to all those who participated. </a:t>
                      </a:r>
                    </a:p>
                  </a:txBody>
                  <a:tcPr>
                    <a:solidFill>
                      <a:schemeClr val="bg2">
                        <a:lumMod val="50000"/>
                      </a:schemeClr>
                    </a:solidFill>
                  </a:tcPr>
                </a:tc>
                <a:extLst>
                  <a:ext uri="{0D108BD9-81ED-4DB2-BD59-A6C34878D82A}">
                    <a16:rowId xmlns:a16="http://schemas.microsoft.com/office/drawing/2014/main" val="520408980"/>
                  </a:ext>
                </a:extLst>
              </a:tr>
            </a:tbl>
          </a:graphicData>
        </a:graphic>
      </p:graphicFrame>
    </p:spTree>
    <p:extLst>
      <p:ext uri="{BB962C8B-B14F-4D97-AF65-F5344CB8AC3E}">
        <p14:creationId xmlns:p14="http://schemas.microsoft.com/office/powerpoint/2010/main" val="3161816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96B2D-D59F-766B-3BC1-64A4CE16A231}"/>
              </a:ext>
            </a:extLst>
          </p:cNvPr>
          <p:cNvSpPr>
            <a:spLocks noGrp="1"/>
          </p:cNvSpPr>
          <p:nvPr>
            <p:ph type="title"/>
          </p:nvPr>
        </p:nvSpPr>
        <p:spPr/>
        <p:txBody>
          <a:bodyPr/>
          <a:lstStyle/>
          <a:p>
            <a:r>
              <a:rPr lang="en-US" dirty="0"/>
              <a:t>Parent Involvement </a:t>
            </a:r>
          </a:p>
        </p:txBody>
      </p:sp>
      <p:sp>
        <p:nvSpPr>
          <p:cNvPr id="3" name="Content Placeholder 2">
            <a:extLst>
              <a:ext uri="{FF2B5EF4-FFF2-40B4-BE49-F238E27FC236}">
                <a16:creationId xmlns:a16="http://schemas.microsoft.com/office/drawing/2014/main" id="{744F2C21-4F69-2649-1DCB-3A8D964F7B9C}"/>
              </a:ext>
            </a:extLst>
          </p:cNvPr>
          <p:cNvSpPr>
            <a:spLocks noGrp="1"/>
          </p:cNvSpPr>
          <p:nvPr>
            <p:ph idx="1"/>
          </p:nvPr>
        </p:nvSpPr>
        <p:spPr/>
        <p:txBody>
          <a:bodyPr/>
          <a:lstStyle/>
          <a:p>
            <a:r>
              <a:rPr lang="en-US" dirty="0"/>
              <a:t>Point of contact for communication </a:t>
            </a:r>
          </a:p>
          <a:p>
            <a:r>
              <a:rPr lang="en-US" dirty="0"/>
              <a:t>Mentor students</a:t>
            </a:r>
          </a:p>
          <a:p>
            <a:pPr lvl="1"/>
            <a:r>
              <a:rPr lang="en-US" dirty="0"/>
              <a:t>Understanding event guideline</a:t>
            </a:r>
          </a:p>
          <a:p>
            <a:pPr lvl="1"/>
            <a:r>
              <a:rPr lang="en-US" dirty="0"/>
              <a:t>Helping student obtain materials</a:t>
            </a:r>
          </a:p>
          <a:p>
            <a:pPr lvl="1"/>
            <a:r>
              <a:rPr lang="en-US" dirty="0"/>
              <a:t>Help student figure out how to build projects </a:t>
            </a:r>
          </a:p>
          <a:p>
            <a:pPr lvl="1"/>
            <a:r>
              <a:rPr lang="en-US" dirty="0"/>
              <a:t>Please refrain from building for them to have inclusive learning experience</a:t>
            </a:r>
          </a:p>
          <a:p>
            <a:r>
              <a:rPr lang="en-US" dirty="0"/>
              <a:t>Great way to have some quality family time </a:t>
            </a:r>
          </a:p>
        </p:txBody>
      </p:sp>
    </p:spTree>
    <p:extLst>
      <p:ext uri="{BB962C8B-B14F-4D97-AF65-F5344CB8AC3E}">
        <p14:creationId xmlns:p14="http://schemas.microsoft.com/office/powerpoint/2010/main" val="2637941092"/>
      </p:ext>
    </p:extLst>
  </p:cSld>
  <p:clrMapOvr>
    <a:masterClrMapping/>
  </p:clrMapOvr>
</p:sld>
</file>

<file path=ppt/theme/theme1.xml><?xml version="1.0" encoding="utf-8"?>
<a:theme xmlns:a="http://schemas.openxmlformats.org/drawingml/2006/main" name="DappledVTI">
  <a:themeElements>
    <a:clrScheme name="AnalogousFromDarkSeedRightStep">
      <a:dk1>
        <a:srgbClr val="000000"/>
      </a:dk1>
      <a:lt1>
        <a:srgbClr val="FFFFFF"/>
      </a:lt1>
      <a:dk2>
        <a:srgbClr val="1B3023"/>
      </a:dk2>
      <a:lt2>
        <a:srgbClr val="F3F0F2"/>
      </a:lt2>
      <a:accent1>
        <a:srgbClr val="47B56E"/>
      </a:accent1>
      <a:accent2>
        <a:srgbClr val="3BB196"/>
      </a:accent2>
      <a:accent3>
        <a:srgbClr val="4DADC3"/>
      </a:accent3>
      <a:accent4>
        <a:srgbClr val="3B6AB1"/>
      </a:accent4>
      <a:accent5>
        <a:srgbClr val="4F4DC3"/>
      </a:accent5>
      <a:accent6>
        <a:srgbClr val="713EB3"/>
      </a:accent6>
      <a:hlink>
        <a:srgbClr val="998A33"/>
      </a:hlink>
      <a:folHlink>
        <a:srgbClr val="7F7F7F"/>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595E7633C7104CBFA8C09A45340E4F" ma:contentTypeVersion="14" ma:contentTypeDescription="Create a new document." ma:contentTypeScope="" ma:versionID="d2c5dea4e320276e5431fb8d1fc9719b">
  <xsd:schema xmlns:xsd="http://www.w3.org/2001/XMLSchema" xmlns:xs="http://www.w3.org/2001/XMLSchema" xmlns:p="http://schemas.microsoft.com/office/2006/metadata/properties" xmlns:ns3="527cde58-0c75-4652-a225-67e3b12820b4" xmlns:ns4="c5321c3d-9d53-4c11-a87a-6331166a8bbf" targetNamespace="http://schemas.microsoft.com/office/2006/metadata/properties" ma:root="true" ma:fieldsID="72d594e612480ff8c660048d18fb7eda" ns3:_="" ns4:_="">
    <xsd:import namespace="527cde58-0c75-4652-a225-67e3b12820b4"/>
    <xsd:import namespace="c5321c3d-9d53-4c11-a87a-6331166a8bbf"/>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7cde58-0c75-4652-a225-67e3b12820b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321c3d-9d53-4c11-a87a-6331166a8bb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73137C-1F2A-44C5-925B-76F2F78370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7cde58-0c75-4652-a225-67e3b12820b4"/>
    <ds:schemaRef ds:uri="c5321c3d-9d53-4c11-a87a-6331166a8b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107AA4B-2633-4A12-8E03-0243B212F8D6}">
  <ds:schemaRefs>
    <ds:schemaRef ds:uri="http://schemas.microsoft.com/sharepoint/v3/contenttype/forms"/>
  </ds:schemaRefs>
</ds:datastoreItem>
</file>

<file path=customXml/itemProps3.xml><?xml version="1.0" encoding="utf-8"?>
<ds:datastoreItem xmlns:ds="http://schemas.openxmlformats.org/officeDocument/2006/customXml" ds:itemID="{9A05D707-00F9-48D1-A266-C435905F2EC4}">
  <ds:schemaRefs>
    <ds:schemaRef ds:uri="http://purl.org/dc/term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 ds:uri="527cde58-0c75-4652-a225-67e3b12820b4"/>
    <ds:schemaRef ds:uri="http://schemas.microsoft.com/office/2006/documentManagement/types"/>
    <ds:schemaRef ds:uri="http://schemas.openxmlformats.org/package/2006/metadata/core-properties"/>
    <ds:schemaRef ds:uri="c5321c3d-9d53-4c11-a87a-6331166a8bbf"/>
  </ds:schemaRefs>
</ds:datastoreItem>
</file>

<file path=docProps/app.xml><?xml version="1.0" encoding="utf-8"?>
<Properties xmlns="http://schemas.openxmlformats.org/officeDocument/2006/extended-properties" xmlns:vt="http://schemas.openxmlformats.org/officeDocument/2006/docPropsVTypes">
  <TotalTime>242</TotalTime>
  <Words>857</Words>
  <Application>Microsoft Office PowerPoint</Application>
  <PresentationFormat>Widescreen</PresentationFormat>
  <Paragraphs>84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Avenir Next LT Pro</vt:lpstr>
      <vt:lpstr>AvenirNext LT Pro Medium</vt:lpstr>
      <vt:lpstr>Sabon Next LT</vt:lpstr>
      <vt:lpstr>DappledVTI</vt:lpstr>
      <vt:lpstr>Samantha Smith Elementary Science Olympiad  Information Session</vt:lpstr>
      <vt:lpstr>Introduction </vt:lpstr>
      <vt:lpstr>What is Science Olympiad?</vt:lpstr>
      <vt:lpstr>Why is Elementary Science Olympiad beneficial?</vt:lpstr>
      <vt:lpstr>Eligibility Requirements </vt:lpstr>
      <vt:lpstr>How will the events look like </vt:lpstr>
      <vt:lpstr>Clarification Point</vt:lpstr>
      <vt:lpstr>Timeline</vt:lpstr>
      <vt:lpstr>Parent Involvement </vt:lpstr>
      <vt:lpstr>RESOURCES</vt:lpstr>
      <vt:lpstr>Workshops</vt:lpstr>
      <vt:lpstr>Q and A</vt:lpstr>
      <vt:lpstr>Q and A cont..</vt:lpstr>
      <vt:lpstr>Registration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Science Olympiad Proposal</dc:title>
  <dc:creator>VENKATESH, JANAKILAKSHMI</dc:creator>
  <cp:lastModifiedBy>VENKATESH, JANAKILAKSHMI</cp:lastModifiedBy>
  <cp:revision>4</cp:revision>
  <cp:lastPrinted>2023-08-31T20:29:06Z</cp:lastPrinted>
  <dcterms:created xsi:type="dcterms:W3CDTF">2022-11-09T01:27:45Z</dcterms:created>
  <dcterms:modified xsi:type="dcterms:W3CDTF">2023-12-12T02:28:46Z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0x0101006D595E7633C7104CBFA8C09A45340E4F</vt:lpwstr>
  </property>
</Properties>
</file>